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8" r:id="rId8"/>
    <p:sldId id="263" r:id="rId9"/>
    <p:sldId id="265" r:id="rId10"/>
    <p:sldId id="266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B039F3-D7F1-4F1E-A1E8-9EA2E33B5957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CCC406-59FB-4592-8FF6-668ACBB08B9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D0FAE4-5BD5-41D1-B7E1-3EAF9DF9CEEE}" type="slidenum">
              <a:rPr lang="en-US"/>
              <a:pPr/>
              <a:t>2</a:t>
            </a:fld>
            <a:endParaRPr lang="en-US"/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7F8E1B-B251-4AC2-845B-D6CA1D76C10C}" type="slidenum">
              <a:rPr lang="en-US"/>
              <a:pPr/>
              <a:t>3</a:t>
            </a:fld>
            <a:endParaRPr lang="en-US"/>
          </a:p>
        </p:txBody>
      </p:sp>
      <p:sp>
        <p:nvSpPr>
          <p:cNvPr id="256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60DEEE-9487-43F6-865B-D7AA148790E6}" type="slidenum">
              <a:rPr lang="en-US"/>
              <a:pPr/>
              <a:t>4</a:t>
            </a:fld>
            <a:endParaRPr lang="en-US"/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A2F16B-84D7-4244-8DF7-9F5ABA0D201B}" type="slidenum">
              <a:rPr lang="en-US"/>
              <a:pPr/>
              <a:t>5</a:t>
            </a:fld>
            <a:endParaRPr lang="en-US"/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ABCC01-FCA4-44A0-998C-52590BAA9A8F}" type="slidenum">
              <a:rPr lang="en-US"/>
              <a:pPr/>
              <a:t>7</a:t>
            </a:fld>
            <a:endParaRPr lang="en-US"/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41EADA-A365-4BDD-9F5F-07640FB4143B}" type="slidenum">
              <a:rPr lang="en-US"/>
              <a:pPr/>
              <a:t>8</a:t>
            </a:fld>
            <a:endParaRPr lang="en-US"/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D4668E-66B7-45CC-90D2-B27EE503FFE6}" type="slidenum">
              <a:rPr lang="en-US"/>
              <a:pPr/>
              <a:t>9</a:t>
            </a:fld>
            <a:endParaRPr lang="en-US"/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72441F-C1E5-4D6B-B071-03E2951677B0}" type="slidenum">
              <a:rPr lang="en-US"/>
              <a:pPr/>
              <a:t>11</a:t>
            </a:fld>
            <a:endParaRPr lang="en-US"/>
          </a:p>
        </p:txBody>
      </p:sp>
      <p:sp>
        <p:nvSpPr>
          <p:cNvPr id="337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781BB-9C39-4EF9-A461-E2C2365DF1EB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A8B8-5173-486C-BE0B-C3CFA9BE6D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781BB-9C39-4EF9-A461-E2C2365DF1EB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A8B8-5173-486C-BE0B-C3CFA9BE6D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781BB-9C39-4EF9-A461-E2C2365DF1EB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A8B8-5173-486C-BE0B-C3CFA9BE6D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AB671-A999-488A-935C-5AE69067E8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781BB-9C39-4EF9-A461-E2C2365DF1EB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A8B8-5173-486C-BE0B-C3CFA9BE6D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781BB-9C39-4EF9-A461-E2C2365DF1EB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A8B8-5173-486C-BE0B-C3CFA9BE6D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781BB-9C39-4EF9-A461-E2C2365DF1EB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A8B8-5173-486C-BE0B-C3CFA9BE6D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781BB-9C39-4EF9-A461-E2C2365DF1EB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A8B8-5173-486C-BE0B-C3CFA9BE6D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781BB-9C39-4EF9-A461-E2C2365DF1EB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A8B8-5173-486C-BE0B-C3CFA9BE6D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781BB-9C39-4EF9-A461-E2C2365DF1EB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A8B8-5173-486C-BE0B-C3CFA9BE6D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781BB-9C39-4EF9-A461-E2C2365DF1EB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A8B8-5173-486C-BE0B-C3CFA9BE6D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781BB-9C39-4EF9-A461-E2C2365DF1EB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A8B8-5173-486C-BE0B-C3CFA9BE6D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781BB-9C39-4EF9-A461-E2C2365DF1EB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9A8B8-5173-486C-BE0B-C3CFA9BE6D6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../../../Early%20Days%20of%20Film/First%20Motion%20Picture%20Horse.%201878%20-%20www.pastfinder.de.avi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C:\Documents%20and%20Settings\rsapienza\Desktop\MY%20Website\Pop%20Culture%20Class\Early%20Days%20of%20Film\First%20Motion%20Picture%20Horse.%201878%20-%20www.pastfinder.de.avi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Muybridge_race_horse_animated.gi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rsapienza\Desktop\MY%20Website\Pop%20Culture%20Class\Early%20Days%20of%20Film\1888%20-%20Roundhay%20Garden%20Scene.avi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1.wmf"/><Relationship Id="rId4" Type="http://schemas.openxmlformats.org/officeDocument/2006/relationships/hyperlink" Target="../../../Early%20Days%20of%20Film/1888%20-%20Roundhay%20Garden%20Scene.avi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rsapienza\Desktop\MY%20Website\Pop%20Culture%20Class\Early%20Days%20of%20Film\The%20Great%20Train%20Robbery%20(1903).avi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1.wmf"/><Relationship Id="rId4" Type="http://schemas.openxmlformats.org/officeDocument/2006/relationships/hyperlink" Target="../../../Early%20Days%20of%20Film/The%20Great%20Train%20Robbery%20(1903)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n-US" smtClean="0"/>
              <a:t>Today’s Topic: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46238"/>
            <a:ext cx="8229600" cy="4906962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algn="ctr" eaLnBrk="1" hangingPunct="1">
              <a:buFontTx/>
              <a:buNone/>
              <a:tabLst>
                <a:tab pos="517525" algn="l"/>
              </a:tabLst>
            </a:pPr>
            <a:endParaRPr lang="en-US" b="1" u="sng" smtClean="0"/>
          </a:p>
          <a:p>
            <a:pPr algn="ctr" eaLnBrk="1" hangingPunct="1">
              <a:buFontTx/>
              <a:buNone/>
              <a:tabLst>
                <a:tab pos="517525" algn="l"/>
              </a:tabLst>
            </a:pPr>
            <a:endParaRPr lang="en-US" smtClean="0"/>
          </a:p>
          <a:p>
            <a:pPr algn="ctr" eaLnBrk="1" hangingPunct="1">
              <a:buFontTx/>
              <a:buNone/>
              <a:tabLst>
                <a:tab pos="517525" algn="l"/>
              </a:tabLst>
            </a:pPr>
            <a:r>
              <a:rPr lang="en-US" smtClean="0"/>
              <a:t> </a:t>
            </a:r>
            <a:endParaRPr lang="en-US" b="1" u="sng" smtClean="0"/>
          </a:p>
          <a:p>
            <a:pPr algn="ctr" eaLnBrk="1" hangingPunct="1">
              <a:buFontTx/>
              <a:buNone/>
              <a:tabLst>
                <a:tab pos="517525" algn="l"/>
              </a:tabLst>
            </a:pPr>
            <a:r>
              <a:rPr lang="en-US" sz="4400" b="1" smtClean="0"/>
              <a:t>The 1</a:t>
            </a:r>
            <a:r>
              <a:rPr lang="en-US" sz="4400" b="1" baseline="30000" smtClean="0"/>
              <a:t>st</a:t>
            </a:r>
            <a:r>
              <a:rPr lang="en-US" sz="4400" b="1" smtClean="0"/>
              <a:t> Motion Pictures</a:t>
            </a:r>
          </a:p>
          <a:p>
            <a:pPr algn="ctr" eaLnBrk="1" hangingPunct="1">
              <a:buFontTx/>
              <a:buNone/>
              <a:tabLst>
                <a:tab pos="517525" algn="l"/>
              </a:tabLst>
            </a:pPr>
            <a:r>
              <a:rPr lang="en-US" smtClean="0"/>
              <a:t>(Turn of the 20</a:t>
            </a:r>
            <a:r>
              <a:rPr lang="en-US" baseline="30000" smtClean="0"/>
              <a:t>th</a:t>
            </a:r>
            <a:r>
              <a:rPr lang="en-US" smtClean="0"/>
              <a:t> Century)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905000"/>
            <a:ext cx="3322638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76225"/>
            <a:ext cx="4073525" cy="627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914400" y="152400"/>
            <a:ext cx="32766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u="sng"/>
              <a:t>1915</a:t>
            </a:r>
            <a:r>
              <a:rPr lang="en-US" sz="2400" b="1"/>
              <a:t>:</a:t>
            </a:r>
          </a:p>
          <a:p>
            <a:pPr algn="ctr"/>
            <a:r>
              <a:rPr lang="en-US" sz="2400" b="1"/>
              <a:t>$110,000 to make</a:t>
            </a:r>
          </a:p>
          <a:p>
            <a:pPr algn="ctr"/>
            <a:r>
              <a:rPr lang="en-US" sz="2400" b="1"/>
              <a:t>Made 10 million</a:t>
            </a:r>
          </a:p>
        </p:txBody>
      </p:sp>
      <p:sp>
        <p:nvSpPr>
          <p:cNvPr id="16389" name="Oval 6"/>
          <p:cNvSpPr>
            <a:spLocks noChangeArrowheads="1"/>
          </p:cNvSpPr>
          <p:nvPr/>
        </p:nvSpPr>
        <p:spPr bwMode="auto">
          <a:xfrm>
            <a:off x="1143000" y="5791200"/>
            <a:ext cx="28956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/>
              <a:t>D.W. Griffith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Home Videos</a:t>
            </a:r>
            <a:endParaRPr lang="en-US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b="1" dirty="0" smtClean="0"/>
              <a:t>First Home Movie Ever Made - </a:t>
            </a:r>
            <a:r>
              <a:rPr lang="en-US" sz="2400" b="1" i="1" dirty="0" err="1" smtClean="0"/>
              <a:t>Roundhay</a:t>
            </a:r>
            <a:r>
              <a:rPr lang="en-US" sz="2400" b="1" i="1" dirty="0" smtClean="0"/>
              <a:t> Garden Scene</a:t>
            </a:r>
            <a:r>
              <a:rPr lang="en-US" sz="2400" b="1" dirty="0" smtClean="0"/>
              <a:t> (1888)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>T</a:t>
            </a:r>
            <a:r>
              <a:rPr lang="en-US" sz="2400" dirty="0" smtClean="0"/>
              <a:t>he </a:t>
            </a:r>
            <a:r>
              <a:rPr lang="en-US" sz="2400" dirty="0" err="1" smtClean="0"/>
              <a:t>Roundhay</a:t>
            </a:r>
            <a:r>
              <a:rPr lang="en-US" sz="2400" dirty="0" smtClean="0"/>
              <a:t> Garden Scene is thought to be the oldest surviving film on record.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The </a:t>
            </a:r>
            <a:r>
              <a:rPr lang="en-US" sz="2400" dirty="0" err="1" smtClean="0"/>
              <a:t>Roundhay</a:t>
            </a:r>
            <a:r>
              <a:rPr lang="en-US" sz="2400" dirty="0" smtClean="0"/>
              <a:t> Garden Scene was directed by the French inventor, Louis Le Prince and features some members of Le Prince's family playfully walking around a garden. The film lasts about two seconds.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Oval 4"/>
          <p:cNvSpPr>
            <a:spLocks noChangeArrowheads="1"/>
          </p:cNvSpPr>
          <p:nvPr/>
        </p:nvSpPr>
        <p:spPr bwMode="auto">
          <a:xfrm>
            <a:off x="381000" y="3352800"/>
            <a:ext cx="4038600" cy="2590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400"/>
          </a:p>
          <a:p>
            <a:pPr algn="ctr"/>
            <a:r>
              <a:rPr lang="en-US" sz="3600"/>
              <a:t>More </a:t>
            </a:r>
            <a:r>
              <a:rPr lang="en-US" sz="3600" b="1" u="sng">
                <a:latin typeface="Andalus" pitchFamily="2" charset="-78"/>
              </a:rPr>
              <a:t>Free-Time!</a:t>
            </a:r>
          </a:p>
        </p:txBody>
      </p:sp>
      <p:sp>
        <p:nvSpPr>
          <p:cNvPr id="44037" name="Oval 5"/>
          <p:cNvSpPr>
            <a:spLocks noChangeArrowheads="1"/>
          </p:cNvSpPr>
          <p:nvPr/>
        </p:nvSpPr>
        <p:spPr bwMode="auto">
          <a:xfrm>
            <a:off x="1905000" y="152400"/>
            <a:ext cx="5562600" cy="25908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/>
              <a:t>Turn of the century</a:t>
            </a:r>
          </a:p>
          <a:p>
            <a:pPr algn="ctr"/>
            <a:r>
              <a:rPr lang="en-US" sz="3600"/>
              <a:t>people now had…</a:t>
            </a:r>
          </a:p>
        </p:txBody>
      </p:sp>
      <p:sp>
        <p:nvSpPr>
          <p:cNvPr id="44038" name="Oval 6"/>
          <p:cNvSpPr>
            <a:spLocks noChangeArrowheads="1"/>
          </p:cNvSpPr>
          <p:nvPr/>
        </p:nvSpPr>
        <p:spPr bwMode="auto">
          <a:xfrm>
            <a:off x="4724400" y="3276600"/>
            <a:ext cx="4038600" cy="2590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400"/>
          </a:p>
          <a:p>
            <a:pPr algn="ctr"/>
            <a:r>
              <a:rPr lang="en-US" sz="3600"/>
              <a:t>More </a:t>
            </a:r>
            <a:r>
              <a:rPr lang="en-US" sz="3600" b="1" u="sng">
                <a:latin typeface="Andalus" pitchFamily="2" charset="-78"/>
              </a:rPr>
              <a:t>Money!</a:t>
            </a:r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 flipH="1">
            <a:off x="2286000" y="2514600"/>
            <a:ext cx="990600" cy="1524000"/>
          </a:xfrm>
          <a:prstGeom prst="line">
            <a:avLst/>
          </a:prstGeom>
          <a:noFill/>
          <a:ln w="1016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4040" name="Line 8"/>
          <p:cNvSpPr>
            <a:spLocks noChangeShapeType="1"/>
          </p:cNvSpPr>
          <p:nvPr/>
        </p:nvSpPr>
        <p:spPr bwMode="auto">
          <a:xfrm>
            <a:off x="5791200" y="2514600"/>
            <a:ext cx="1066800" cy="1524000"/>
          </a:xfrm>
          <a:prstGeom prst="line">
            <a:avLst/>
          </a:prstGeom>
          <a:noFill/>
          <a:ln w="1016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 animBg="1"/>
      <p:bldP spid="44037" grpId="0" animBg="1"/>
      <p:bldP spid="44038" grpId="0" animBg="1"/>
      <p:bldP spid="44039" grpId="0" animBg="1"/>
      <p:bldP spid="4404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228600" y="228600"/>
            <a:ext cx="8686800" cy="6477000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800" b="1">
                <a:latin typeface="Agency FB" pitchFamily="34" charset="0"/>
              </a:rPr>
              <a:t>FACTS  1900-1919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800" b="1" u="sng">
                <a:latin typeface="Agency FB" pitchFamily="34" charset="0"/>
              </a:rPr>
              <a:t>Population</a:t>
            </a:r>
            <a:r>
              <a:rPr lang="en-US" sz="2800">
                <a:latin typeface="Agency FB" pitchFamily="34" charset="0"/>
              </a:rPr>
              <a:t>:  92,407,000 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800" b="1" u="sng">
                <a:latin typeface="Agency FB" pitchFamily="34" charset="0"/>
              </a:rPr>
              <a:t>Life</a:t>
            </a:r>
            <a:r>
              <a:rPr lang="en-US" sz="2800">
                <a:latin typeface="Agency FB" pitchFamily="34" charset="0"/>
              </a:rPr>
              <a:t>:  Male 48.4   Female: 51.8 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en-US" sz="800">
              <a:latin typeface="Agency FB" pitchFamily="34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800" b="1" u="sng">
                <a:latin typeface="Agency FB" pitchFamily="34" charset="0"/>
              </a:rPr>
              <a:t>Average Salary</a:t>
            </a:r>
            <a:r>
              <a:rPr lang="en-US" sz="2800">
                <a:latin typeface="Agency FB" pitchFamily="34" charset="0"/>
              </a:rPr>
              <a:t>  $750 / year 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800" b="1" u="sng">
                <a:latin typeface="Agency FB" pitchFamily="34" charset="0"/>
              </a:rPr>
              <a:t>Unemployed</a:t>
            </a:r>
            <a:r>
              <a:rPr lang="en-US" sz="2800">
                <a:latin typeface="Agency FB" pitchFamily="34" charset="0"/>
              </a:rPr>
              <a:t> 2,150,000</a:t>
            </a:r>
            <a:endParaRPr lang="en-US" sz="2800" u="sng">
              <a:latin typeface="Agency FB" pitchFamily="34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800" b="1" u="sng">
                <a:latin typeface="Agency FB" pitchFamily="34" charset="0"/>
              </a:rPr>
              <a:t>Union Membership</a:t>
            </a:r>
            <a:r>
              <a:rPr lang="en-US" sz="2800">
                <a:latin typeface="Agency FB" pitchFamily="34" charset="0"/>
              </a:rPr>
              <a:t>: 2.1 million 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800" b="1" u="sng">
                <a:latin typeface="Agency FB" pitchFamily="34" charset="0"/>
              </a:rPr>
              <a:t>Strikes</a:t>
            </a:r>
            <a:r>
              <a:rPr lang="en-US" sz="2800">
                <a:latin typeface="Agency FB" pitchFamily="34" charset="0"/>
              </a:rPr>
              <a:t> 1,204 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en-US" sz="2800">
              <a:latin typeface="Agency FB" pitchFamily="34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en-US" sz="900">
              <a:latin typeface="Agency FB" pitchFamily="34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800" b="1" u="sng">
                <a:latin typeface="Agency FB" pitchFamily="34" charset="0"/>
              </a:rPr>
              <a:t>Attendance @ Movies 30 million per week 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en-US" sz="900" b="1" u="sng">
              <a:latin typeface="Agency FB" pitchFamily="34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en-US" sz="2800">
              <a:latin typeface="Agency FB" pitchFamily="34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800" b="1" u="sng">
                <a:latin typeface="Agency FB" pitchFamily="34" charset="0"/>
              </a:rPr>
              <a:t>Divorce</a:t>
            </a:r>
            <a:r>
              <a:rPr lang="en-US" sz="2800">
                <a:latin typeface="Agency FB" pitchFamily="34" charset="0"/>
              </a:rPr>
              <a:t>:  1/1,000 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800" b="1" u="sng">
                <a:latin typeface="Agency FB" pitchFamily="34" charset="0"/>
              </a:rPr>
              <a:t>Vacation</a:t>
            </a:r>
            <a:r>
              <a:rPr lang="en-US" sz="2800">
                <a:latin typeface="Agency FB" pitchFamily="34" charset="0"/>
              </a:rPr>
              <a:t>:  12 day cruise  $60 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800">
                <a:latin typeface="Agency FB" pitchFamily="34" charset="0"/>
              </a:rPr>
              <a:t>Whiskey $3.50 / gallon, 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800">
                <a:latin typeface="Agency FB" pitchFamily="34" charset="0"/>
              </a:rPr>
              <a:t>Milk $.32 / gallon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5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05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5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5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05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05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05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05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05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05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3" dur="2000"/>
                                        <p:tgtEl>
                                          <p:spTgt spid="1105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059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059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059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059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059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059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059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059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1"/>
          <p:cNvSpPr>
            <a:spLocks noChangeArrowheads="1"/>
          </p:cNvSpPr>
          <p:nvPr/>
        </p:nvSpPr>
        <p:spPr bwMode="auto">
          <a:xfrm>
            <a:off x="1524000" y="1524000"/>
            <a:ext cx="5867400" cy="38862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>
                <a:latin typeface="Agency FB" pitchFamily="34" charset="0"/>
              </a:rPr>
              <a:t>Who made the </a:t>
            </a:r>
          </a:p>
          <a:p>
            <a:pPr algn="ctr"/>
            <a:r>
              <a:rPr lang="en-US" sz="6000" b="1" i="1">
                <a:latin typeface="Agency FB" pitchFamily="34" charset="0"/>
              </a:rPr>
              <a:t>first</a:t>
            </a:r>
          </a:p>
          <a:p>
            <a:pPr algn="ctr"/>
            <a:r>
              <a:rPr lang="en-US" sz="6000">
                <a:latin typeface="Agency FB" pitchFamily="34" charset="0"/>
              </a:rPr>
              <a:t>movie??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Early </a:t>
            </a:r>
            <a:r>
              <a:rPr lang="en-US" dirty="0" smtClean="0"/>
              <a:t>Films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2860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n-US" b="1" smtClean="0"/>
              <a:t>The First Motion Picture Ever Made? </a:t>
            </a:r>
            <a:r>
              <a:rPr lang="en-US" b="1" i="1" smtClean="0"/>
              <a:t>The Horse In Motion</a:t>
            </a:r>
            <a:r>
              <a:rPr lang="en-US" b="1" smtClean="0"/>
              <a:t> (1878)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Eadweard Muybridge's</a:t>
            </a:r>
          </a:p>
        </p:txBody>
      </p:sp>
      <p:pic>
        <p:nvPicPr>
          <p:cNvPr id="8196" name="Picture 4" descr="BD18207_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2788" y="3198813"/>
            <a:ext cx="189547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First Motion Picture Horse. 1878 - www.pastfinder.de.avi">
            <a:hlinkClick r:id="" action="ppaction://media"/>
          </p:cNvPr>
          <p:cNvPicPr>
            <a:picLocks noGrp="1" noRot="1" noChangeAspect="1"/>
          </p:cNvPicPr>
          <p:nvPr>
            <p:ph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0" y="1487488"/>
            <a:ext cx="4572000" cy="3429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b="1" dirty="0" smtClean="0"/>
              <a:t>The First Motion Picture Ever Made - </a:t>
            </a:r>
            <a:r>
              <a:rPr lang="en-US" sz="2000" b="1" i="1" dirty="0" smtClean="0"/>
              <a:t>The Horse In Motion</a:t>
            </a:r>
            <a:r>
              <a:rPr lang="en-US" sz="2000" b="1" dirty="0" smtClean="0"/>
              <a:t> (1878)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err="1" smtClean="0"/>
              <a:t>Eadweard</a:t>
            </a:r>
            <a:r>
              <a:rPr lang="en-US" sz="2000" dirty="0" smtClean="0"/>
              <a:t> Muybridge's groundbreaking motion </a:t>
            </a:r>
            <a:r>
              <a:rPr lang="en-US" sz="2000" dirty="0" smtClean="0"/>
              <a:t>photography was </a:t>
            </a:r>
            <a:r>
              <a:rPr lang="en-US" sz="2000" dirty="0" smtClean="0"/>
              <a:t>accomplished using multiple cameras and assembling the individual pictures into a motion picture. 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Muybridge </a:t>
            </a:r>
            <a:r>
              <a:rPr lang="en-US" sz="2000" dirty="0" smtClean="0"/>
              <a:t>was commissioned by Leland Stanford (California governor/ Stanford University) to scientifically answer a popularly debated question during this era - are all four of a horse's hooves ever off the ground at the same time while the horse is galloping? Muybridge's </a:t>
            </a:r>
            <a:r>
              <a:rPr lang="en-US" sz="2000" dirty="0" smtClean="0"/>
              <a:t>time-motion photography proved </a:t>
            </a:r>
            <a:r>
              <a:rPr lang="en-US" sz="2000" dirty="0" smtClean="0"/>
              <a:t>they indeed were, and the idea of motion </a:t>
            </a:r>
            <a:r>
              <a:rPr lang="en-US" sz="2000" dirty="0" smtClean="0"/>
              <a:t>photography was </a:t>
            </a:r>
            <a:r>
              <a:rPr lang="en-US" sz="2000" dirty="0" smtClean="0"/>
              <a:t>born.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You can watch the 16-frame footage of a horse galloping by clicking </a:t>
            </a:r>
            <a:r>
              <a:rPr lang="en-US" sz="2000" dirty="0" smtClean="0">
                <a:hlinkClick r:id="rId3"/>
              </a:rPr>
              <a:t>HERE</a:t>
            </a:r>
            <a:r>
              <a:rPr lang="en-US" sz="20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Early </a:t>
            </a:r>
            <a:r>
              <a:rPr lang="en-US" dirty="0" smtClean="0"/>
              <a:t>Films</a:t>
            </a: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2860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n-US" b="1" i="1" dirty="0" err="1" smtClean="0"/>
              <a:t>Roundhay</a:t>
            </a:r>
            <a:r>
              <a:rPr lang="en-US" b="1" i="1" dirty="0" smtClean="0"/>
              <a:t> </a:t>
            </a:r>
            <a:r>
              <a:rPr lang="en-US" b="1" i="1" dirty="0" smtClean="0"/>
              <a:t>Garden Scene</a:t>
            </a:r>
            <a:r>
              <a:rPr lang="en-US" b="1" dirty="0" smtClean="0"/>
              <a:t> (1888)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 eaLnBrk="1" hangingPunct="1"/>
            <a:r>
              <a:rPr lang="en-US" dirty="0" smtClean="0"/>
              <a:t>Louis Le Prince</a:t>
            </a:r>
          </a:p>
        </p:txBody>
      </p:sp>
      <p:pic>
        <p:nvPicPr>
          <p:cNvPr id="10244" name="Picture 4" descr="BD18207_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2788" y="3198813"/>
            <a:ext cx="189547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1888 - Roundhay Garden Scene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990600" y="3505200"/>
            <a:ext cx="36576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Early </a:t>
            </a:r>
            <a:r>
              <a:rPr lang="en-US" dirty="0" smtClean="0"/>
              <a:t>Films</a:t>
            </a:r>
            <a:endParaRPr lang="en-US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8194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But undeniably the first popular </a:t>
            </a:r>
            <a:r>
              <a:rPr lang="en-US" sz="2800" u="sng" dirty="0" smtClean="0"/>
              <a:t>moving picture show</a:t>
            </a:r>
            <a:r>
              <a:rPr lang="en-US" sz="2800" dirty="0" smtClean="0"/>
              <a:t> was</a:t>
            </a:r>
          </a:p>
          <a:p>
            <a:pPr eaLnBrk="1" hangingPunct="1">
              <a:lnSpc>
                <a:spcPct val="90000"/>
              </a:lnSpc>
            </a:pPr>
            <a:endParaRPr lang="en-US" sz="2800" b="1" u="sng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u="sng" dirty="0" smtClean="0"/>
              <a:t>The Great Train Robbery (1903)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b="1" u="sng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Edwin S. Porter</a:t>
            </a:r>
          </a:p>
        </p:txBody>
      </p:sp>
      <p:pic>
        <p:nvPicPr>
          <p:cNvPr id="14340" name="Picture 4" descr="BD18207_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3352800"/>
            <a:ext cx="189547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The Great Train Robbery (1903)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85800" y="4381500"/>
            <a:ext cx="3200400" cy="2400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64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133</Words>
  <Application>Microsoft Office PowerPoint</Application>
  <PresentationFormat>On-screen Show (4:3)</PresentationFormat>
  <Paragraphs>59</Paragraphs>
  <Slides>11</Slides>
  <Notes>8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Today’s Topic:</vt:lpstr>
      <vt:lpstr>Slide 2</vt:lpstr>
      <vt:lpstr>Slide 3</vt:lpstr>
      <vt:lpstr>Slide 4</vt:lpstr>
      <vt:lpstr>Early Films</vt:lpstr>
      <vt:lpstr>Slide 6</vt:lpstr>
      <vt:lpstr>Slide 7</vt:lpstr>
      <vt:lpstr>Early Films</vt:lpstr>
      <vt:lpstr>Early Films</vt:lpstr>
      <vt:lpstr>Slide 10</vt:lpstr>
      <vt:lpstr>Home Videos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Today’s Topic:</dc:title>
  <dc:creator>Administrator</dc:creator>
  <cp:lastModifiedBy>Administrator</cp:lastModifiedBy>
  <cp:revision>2</cp:revision>
  <dcterms:created xsi:type="dcterms:W3CDTF">2013-02-06T04:14:01Z</dcterms:created>
  <dcterms:modified xsi:type="dcterms:W3CDTF">2013-02-06T04:31:12Z</dcterms:modified>
</cp:coreProperties>
</file>